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T Sans Narrow"/>
      <p:regular r:id="rId12"/>
      <p:bold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bold.fntdata"/><Relationship Id="rId12" Type="http://schemas.openxmlformats.org/officeDocument/2006/relationships/font" Target="fonts/PTSansNarr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8b9e0eca0_0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8b9e0eca0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8b9e0eca0_0_9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8b9e0eca0_0_9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8b9e0eca0_0_9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8b9e0eca0_0_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8b9e0eca0_0_9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8b9e0eca0_0_9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8b9e0eca0_0_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8b9e0eca0_0_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Jaro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Vytvořil: </a:t>
            </a:r>
            <a:r>
              <a:rPr i="1" lang="cs">
                <a:solidFill>
                  <a:srgbClr val="000000"/>
                </a:solidFill>
              </a:rPr>
              <a:t>Michal Holík</a:t>
            </a:r>
            <a:endParaRPr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Něco málo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cs" sz="2200">
                <a:solidFill>
                  <a:srgbClr val="000000"/>
                </a:solidFill>
              </a:rPr>
              <a:t>Jaro je jedno z ročních období.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cs" sz="2200">
                <a:solidFill>
                  <a:srgbClr val="000000"/>
                </a:solidFill>
              </a:rPr>
              <a:t>Je plné barev a krásy.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cs" sz="2200">
                <a:solidFill>
                  <a:srgbClr val="000000"/>
                </a:solidFill>
              </a:rPr>
              <a:t>Je mezi zimou a létem.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cs" sz="2200">
                <a:solidFill>
                  <a:srgbClr val="000000"/>
                </a:solidFill>
              </a:rPr>
              <a:t>Jaro začíná 20. března a končí 21. června ( Na přestupný rok končí 20.června.)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cs" sz="2200">
                <a:solidFill>
                  <a:srgbClr val="000000"/>
                </a:solidFill>
              </a:rPr>
              <a:t>Na jaře také slavíme Velikonoce.</a:t>
            </a:r>
            <a:endParaRPr sz="2200">
              <a:solidFill>
                <a:srgbClr val="000000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Pranostiky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200">
                <a:solidFill>
                  <a:srgbClr val="000000"/>
                </a:solidFill>
              </a:rPr>
              <a:t>Březen:</a:t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00000"/>
                </a:solidFill>
              </a:rPr>
              <a:t>O svatém Tomáši sníh bředne na kaši. Svatý Benedikt má se ječmen a cibule sít.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 sz="2200">
                <a:solidFill>
                  <a:srgbClr val="000000"/>
                </a:solidFill>
              </a:rPr>
              <a:t>Duben:</a:t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00000"/>
                </a:solidFill>
              </a:rPr>
              <a:t>Na svatého Vojtěcha v polích samá potěcha.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 sz="2200">
                <a:solidFill>
                  <a:srgbClr val="000000"/>
                </a:solidFill>
              </a:rPr>
              <a:t>Květen:</a:t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00000"/>
                </a:solidFill>
              </a:rPr>
              <a:t>Na Filipa a Jakuba koníček trávy naškubá.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Obrázky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200">
                <a:solidFill>
                  <a:srgbClr val="000000"/>
                </a:solidFill>
              </a:rPr>
              <a:t>Keř: Zlatý dešť</a:t>
            </a:r>
            <a:r>
              <a:rPr lang="cs" sz="2200">
                <a:solidFill>
                  <a:srgbClr val="000000"/>
                </a:solidFill>
              </a:rPr>
              <a:t>                        Květina: Narcis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637301" y="1595502"/>
            <a:ext cx="3886422" cy="282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325" y="1065900"/>
            <a:ext cx="2897374" cy="388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Básnička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00000"/>
                </a:solidFill>
              </a:rPr>
              <a:t>Jaro je krásné, barevné a plné vůní,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00000"/>
                </a:solidFill>
              </a:rPr>
              <a:t>Škoda že je jen jednou v roce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00000"/>
                </a:solidFill>
              </a:rPr>
              <a:t>ale to nevadí je tu i léto, podzim a zima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00000"/>
                </a:solidFill>
              </a:rPr>
              <a:t>to jsou roční období.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200">
                <a:solidFill>
                  <a:srgbClr val="000000"/>
                </a:solidFill>
              </a:rPr>
              <a:t> 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73675" y="9538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Děkuji vám za pozornost.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975" y="2144650"/>
            <a:ext cx="2694049" cy="269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