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Pacifico"/>
      <p:regular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Pacific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88b5d226b0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88b5d226b0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8b5d226b0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88b5d226b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88b5d226b0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88b5d226b0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8b5d226b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8b5d226b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8b238963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88b238963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88b5d226b0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88b5d226b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8b5d226b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88b5d226b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8b5d226b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8b5d226b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8b5d226b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8b5d226b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8b5d226b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8b5d226b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8b5d226b0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8b5d226b0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300">
        <p:push dir="r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214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5500">
                <a:solidFill>
                  <a:srgbClr val="A64D79"/>
                </a:solidFill>
                <a:latin typeface="Georgia"/>
                <a:ea typeface="Georgia"/>
                <a:cs typeface="Georgia"/>
                <a:sym typeface="Georgia"/>
              </a:rPr>
              <a:t>P</a:t>
            </a:r>
            <a:r>
              <a:rPr lang="cs" sz="5500">
                <a:solidFill>
                  <a:srgbClr val="741B47"/>
                </a:solidFill>
                <a:latin typeface="Georgia"/>
                <a:ea typeface="Georgia"/>
                <a:cs typeface="Georgia"/>
                <a:sym typeface="Georgia"/>
              </a:rPr>
              <a:t>ř</a:t>
            </a:r>
            <a:r>
              <a:rPr lang="cs" sz="5500">
                <a:solidFill>
                  <a:srgbClr val="C27BA0"/>
                </a:solidFill>
                <a:latin typeface="Georgia"/>
                <a:ea typeface="Georgia"/>
                <a:cs typeface="Georgia"/>
                <a:sym typeface="Georgia"/>
              </a:rPr>
              <a:t>í</a:t>
            </a:r>
            <a:r>
              <a:rPr lang="cs" sz="5500">
                <a:solidFill>
                  <a:srgbClr val="A64D79"/>
                </a:solidFill>
                <a:latin typeface="Georgia"/>
                <a:ea typeface="Georgia"/>
                <a:cs typeface="Georgia"/>
                <a:sym typeface="Georgia"/>
              </a:rPr>
              <a:t>r</a:t>
            </a:r>
            <a:r>
              <a:rPr lang="cs" sz="5500">
                <a:solidFill>
                  <a:srgbClr val="741B47"/>
                </a:solidFill>
                <a:latin typeface="Georgia"/>
                <a:ea typeface="Georgia"/>
                <a:cs typeface="Georgia"/>
                <a:sym typeface="Georgia"/>
              </a:rPr>
              <a:t>o</a:t>
            </a:r>
            <a:r>
              <a:rPr lang="cs" sz="5500">
                <a:solidFill>
                  <a:srgbClr val="C27BA0"/>
                </a:solidFill>
                <a:latin typeface="Georgia"/>
                <a:ea typeface="Georgia"/>
                <a:cs typeface="Georgia"/>
                <a:sym typeface="Georgia"/>
              </a:rPr>
              <a:t>d</a:t>
            </a:r>
            <a:r>
              <a:rPr lang="cs" sz="5500">
                <a:solidFill>
                  <a:srgbClr val="741B47"/>
                </a:solidFill>
                <a:latin typeface="Georgia"/>
                <a:ea typeface="Georgia"/>
                <a:cs typeface="Georgia"/>
                <a:sym typeface="Georgia"/>
              </a:rPr>
              <a:t>a</a:t>
            </a:r>
            <a:endParaRPr sz="5500">
              <a:solidFill>
                <a:srgbClr val="741B47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>
                <a:solidFill>
                  <a:srgbClr val="A64D79"/>
                </a:solidFill>
                <a:latin typeface="Pacifico"/>
                <a:ea typeface="Pacifico"/>
                <a:cs typeface="Pacifico"/>
                <a:sym typeface="Pacifico"/>
              </a:rPr>
              <a:t>Sára Mikolášková</a:t>
            </a:r>
            <a:endParaRPr sz="2600">
              <a:solidFill>
                <a:srgbClr val="A64D79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  <mc:AlternateContent>
    <mc:Choice Requires="p14">
      <p:transition spd="slow" p14:dur="1300">
        <p14:flip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900">
                <a:solidFill>
                  <a:srgbClr val="AA4577"/>
                </a:solidFill>
                <a:latin typeface="Pacifico"/>
                <a:ea typeface="Pacifico"/>
                <a:cs typeface="Pacifico"/>
                <a:sym typeface="Pacifico"/>
              </a:rPr>
              <a:t>Z toho bude moooc dobrá houbová polévka!</a:t>
            </a:r>
            <a:endParaRPr sz="2900">
              <a:solidFill>
                <a:srgbClr val="AA4577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5125" y="1139225"/>
            <a:ext cx="3835021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900">
                <a:solidFill>
                  <a:srgbClr val="AA4577"/>
                </a:solidFill>
                <a:latin typeface="Pacifico"/>
                <a:ea typeface="Pacifico"/>
                <a:cs typeface="Pacifico"/>
                <a:sym typeface="Pacifico"/>
              </a:rPr>
              <a:t>Berušky na procházce...</a:t>
            </a:r>
            <a:endParaRPr sz="2900">
              <a:solidFill>
                <a:srgbClr val="AA4577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950" y="1170125"/>
            <a:ext cx="2865733" cy="382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 rotWithShape="1">
          <a:blip r:embed="rId4">
            <a:alphaModFix/>
          </a:blip>
          <a:srcRect b="0" l="0" r="21887" t="0"/>
          <a:stretch/>
        </p:blipFill>
        <p:spPr>
          <a:xfrm>
            <a:off x="5271150" y="1170125"/>
            <a:ext cx="2984700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5500">
                <a:solidFill>
                  <a:srgbClr val="A64D79"/>
                </a:solidFill>
                <a:latin typeface="Georgia"/>
                <a:ea typeface="Georgia"/>
                <a:cs typeface="Georgia"/>
                <a:sym typeface="Georgia"/>
              </a:rPr>
              <a:t>D</a:t>
            </a:r>
            <a:r>
              <a:rPr lang="cs" sz="5500">
                <a:solidFill>
                  <a:srgbClr val="741B47"/>
                </a:solidFill>
                <a:latin typeface="Georgia"/>
                <a:ea typeface="Georgia"/>
                <a:cs typeface="Georgia"/>
                <a:sym typeface="Georgia"/>
              </a:rPr>
              <a:t>ě</a:t>
            </a:r>
            <a:r>
              <a:rPr lang="cs" sz="5500">
                <a:solidFill>
                  <a:srgbClr val="86305B"/>
                </a:solidFill>
                <a:latin typeface="Georgia"/>
                <a:ea typeface="Georgia"/>
                <a:cs typeface="Georgia"/>
                <a:sym typeface="Georgia"/>
              </a:rPr>
              <a:t>k</a:t>
            </a:r>
            <a:r>
              <a:rPr lang="cs" sz="5500">
                <a:solidFill>
                  <a:srgbClr val="A64D79"/>
                </a:solidFill>
                <a:latin typeface="Georgia"/>
                <a:ea typeface="Georgia"/>
                <a:cs typeface="Georgia"/>
                <a:sym typeface="Georgia"/>
              </a:rPr>
              <a:t>u</a:t>
            </a:r>
            <a:r>
              <a:rPr lang="cs" sz="5500">
                <a:solidFill>
                  <a:srgbClr val="741B47"/>
                </a:solidFill>
                <a:latin typeface="Georgia"/>
                <a:ea typeface="Georgia"/>
                <a:cs typeface="Georgia"/>
                <a:sym typeface="Georgia"/>
              </a:rPr>
              <a:t>j</a:t>
            </a:r>
            <a:r>
              <a:rPr lang="cs" sz="5500">
                <a:solidFill>
                  <a:srgbClr val="86305B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r>
              <a:rPr lang="cs" sz="5500">
                <a:solidFill>
                  <a:srgbClr val="A64D79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" sz="5500">
                <a:solidFill>
                  <a:srgbClr val="741B47"/>
                </a:solidFill>
                <a:latin typeface="Georgia"/>
                <a:ea typeface="Georgia"/>
                <a:cs typeface="Georgia"/>
                <a:sym typeface="Georgia"/>
              </a:rPr>
              <a:t>m</a:t>
            </a:r>
            <a:r>
              <a:rPr lang="cs" sz="5500">
                <a:solidFill>
                  <a:srgbClr val="A64D79"/>
                </a:solidFill>
                <a:latin typeface="Georgia"/>
                <a:ea typeface="Georgia"/>
                <a:cs typeface="Georgia"/>
                <a:sym typeface="Georgia"/>
              </a:rPr>
              <a:t>o</a:t>
            </a:r>
            <a:r>
              <a:rPr lang="cs" sz="5500">
                <a:solidFill>
                  <a:srgbClr val="86305B"/>
                </a:solidFill>
                <a:latin typeface="Georgia"/>
                <a:ea typeface="Georgia"/>
                <a:cs typeface="Georgia"/>
                <a:sym typeface="Georgia"/>
              </a:rPr>
              <a:t>c</a:t>
            </a:r>
            <a:r>
              <a:rPr lang="cs" sz="5500">
                <a:solidFill>
                  <a:srgbClr val="A64D79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" sz="5500">
                <a:solidFill>
                  <a:srgbClr val="741B47"/>
                </a:solidFill>
                <a:latin typeface="Georgia"/>
                <a:ea typeface="Georgia"/>
                <a:cs typeface="Georgia"/>
                <a:sym typeface="Georgia"/>
              </a:rPr>
              <a:t>z</a:t>
            </a:r>
            <a:r>
              <a:rPr lang="cs" sz="5500">
                <a:solidFill>
                  <a:srgbClr val="A64D79"/>
                </a:solidFill>
                <a:latin typeface="Georgia"/>
                <a:ea typeface="Georgia"/>
                <a:cs typeface="Georgia"/>
                <a:sym typeface="Georgia"/>
              </a:rPr>
              <a:t>a p</a:t>
            </a:r>
            <a:r>
              <a:rPr lang="cs" sz="5500">
                <a:solidFill>
                  <a:srgbClr val="741B47"/>
                </a:solidFill>
                <a:latin typeface="Georgia"/>
                <a:ea typeface="Georgia"/>
                <a:cs typeface="Georgia"/>
                <a:sym typeface="Georgia"/>
              </a:rPr>
              <a:t>o</a:t>
            </a:r>
            <a:r>
              <a:rPr lang="cs" sz="5500">
                <a:solidFill>
                  <a:srgbClr val="86305B"/>
                </a:solidFill>
                <a:latin typeface="Georgia"/>
                <a:ea typeface="Georgia"/>
                <a:cs typeface="Georgia"/>
                <a:sym typeface="Georgia"/>
              </a:rPr>
              <a:t>z</a:t>
            </a:r>
            <a:r>
              <a:rPr lang="cs" sz="5500">
                <a:solidFill>
                  <a:srgbClr val="A64D79"/>
                </a:solidFill>
                <a:latin typeface="Georgia"/>
                <a:ea typeface="Georgia"/>
                <a:cs typeface="Georgia"/>
                <a:sym typeface="Georgia"/>
              </a:rPr>
              <a:t>o</a:t>
            </a:r>
            <a:r>
              <a:rPr lang="cs" sz="5500">
                <a:solidFill>
                  <a:srgbClr val="741B47"/>
                </a:solidFill>
                <a:latin typeface="Georgia"/>
                <a:ea typeface="Georgia"/>
                <a:cs typeface="Georgia"/>
                <a:sym typeface="Georgia"/>
              </a:rPr>
              <a:t>r</a:t>
            </a:r>
            <a:r>
              <a:rPr lang="cs" sz="5500">
                <a:solidFill>
                  <a:srgbClr val="86305B"/>
                </a:solidFill>
                <a:latin typeface="Georgia"/>
                <a:ea typeface="Georgia"/>
                <a:cs typeface="Georgia"/>
                <a:sym typeface="Georgia"/>
              </a:rPr>
              <a:t>n</a:t>
            </a:r>
            <a:r>
              <a:rPr lang="cs" sz="5500">
                <a:solidFill>
                  <a:srgbClr val="A64D79"/>
                </a:solidFill>
                <a:latin typeface="Georgia"/>
                <a:ea typeface="Georgia"/>
                <a:cs typeface="Georgia"/>
                <a:sym typeface="Georgia"/>
              </a:rPr>
              <a:t>o</a:t>
            </a:r>
            <a:r>
              <a:rPr lang="cs" sz="5500">
                <a:solidFill>
                  <a:srgbClr val="741B47"/>
                </a:solidFill>
                <a:latin typeface="Georgia"/>
                <a:ea typeface="Georgia"/>
                <a:cs typeface="Georgia"/>
                <a:sym typeface="Georgia"/>
              </a:rPr>
              <a:t>s</a:t>
            </a:r>
            <a:r>
              <a:rPr lang="cs" sz="5500">
                <a:solidFill>
                  <a:srgbClr val="A64D79"/>
                </a:solidFill>
                <a:latin typeface="Georgia"/>
                <a:ea typeface="Georgia"/>
                <a:cs typeface="Georgia"/>
                <a:sym typeface="Georgia"/>
              </a:rPr>
              <a:t>t</a:t>
            </a:r>
            <a:r>
              <a:rPr lang="cs" sz="5500">
                <a:solidFill>
                  <a:srgbClr val="86305B"/>
                </a:solidFill>
                <a:latin typeface="Georgia"/>
                <a:ea typeface="Georgia"/>
                <a:cs typeface="Georgia"/>
                <a:sym typeface="Georgia"/>
              </a:rPr>
              <a:t>!</a:t>
            </a:r>
            <a:endParaRPr sz="5500">
              <a:solidFill>
                <a:srgbClr val="86305B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2" name="Google Shape;122;p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4"/>
          <p:cNvSpPr/>
          <p:nvPr/>
        </p:nvSpPr>
        <p:spPr>
          <a:xfrm>
            <a:off x="3988950" y="3776575"/>
            <a:ext cx="1166100" cy="1135200"/>
          </a:xfrm>
          <a:prstGeom prst="ellipse">
            <a:avLst/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4"/>
          <p:cNvSpPr/>
          <p:nvPr/>
        </p:nvSpPr>
        <p:spPr>
          <a:xfrm>
            <a:off x="4125250" y="3976650"/>
            <a:ext cx="399000" cy="379200"/>
          </a:xfrm>
          <a:prstGeom prst="heart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4"/>
          <p:cNvSpPr/>
          <p:nvPr/>
        </p:nvSpPr>
        <p:spPr>
          <a:xfrm>
            <a:off x="4611850" y="3961474"/>
            <a:ext cx="402000" cy="374400"/>
          </a:xfrm>
          <a:prstGeom prst="heart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4"/>
          <p:cNvSpPr/>
          <p:nvPr/>
        </p:nvSpPr>
        <p:spPr>
          <a:xfrm rot="8100000">
            <a:off x="4201409" y="3973580"/>
            <a:ext cx="741189" cy="741189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300">
        <p14:flip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900">
                <a:solidFill>
                  <a:srgbClr val="AA4577"/>
                </a:solidFill>
                <a:latin typeface="Pacifico"/>
                <a:ea typeface="Pacifico"/>
                <a:cs typeface="Pacifico"/>
                <a:sym typeface="Pacifico"/>
              </a:rPr>
              <a:t>Příroda živá a neživá</a:t>
            </a:r>
            <a:endParaRPr sz="2900">
              <a:solidFill>
                <a:srgbClr val="AA4577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2162425" y="1058050"/>
            <a:ext cx="4695600" cy="34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solidFill>
                  <a:srgbClr val="C27BA0"/>
                </a:solidFill>
                <a:latin typeface="Georgia"/>
                <a:ea typeface="Georgia"/>
                <a:cs typeface="Georgia"/>
                <a:sym typeface="Georgia"/>
              </a:rPr>
              <a:t>Přírodu dělíme na dvě velké kategorie. Na přírodu živou a neživou. Mezi živou přírodu patří rostliny a živočichové. Pod neživou přírodu spadá teplo a světlo ze slunce, vzduch, voda, půda nebo nerosty a horniny. Většina těchto ,,věcí’’ má další podkategorie, které mohou mít další potkategorie, atd. ...</a:t>
            </a:r>
            <a:endParaRPr sz="2300">
              <a:solidFill>
                <a:srgbClr val="C27BA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900">
                <a:solidFill>
                  <a:srgbClr val="A64D79"/>
                </a:solidFill>
                <a:latin typeface="Pacifico"/>
                <a:ea typeface="Pacifico"/>
                <a:cs typeface="Pacifico"/>
                <a:sym typeface="Pacifico"/>
              </a:rPr>
              <a:t>Příroda neživá v zimě...</a:t>
            </a:r>
            <a:endParaRPr sz="2900">
              <a:solidFill>
                <a:srgbClr val="A64D79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6125" y="1133575"/>
            <a:ext cx="3336324" cy="365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900">
                <a:solidFill>
                  <a:srgbClr val="AA4577"/>
                </a:solidFill>
                <a:latin typeface="Pacifico"/>
                <a:ea typeface="Pacifico"/>
                <a:cs typeface="Pacifico"/>
                <a:sym typeface="Pacifico"/>
              </a:rPr>
              <a:t>Další příroda neživá...</a:t>
            </a:r>
            <a:endParaRPr sz="3000">
              <a:solidFill>
                <a:srgbClr val="AA4577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7600" y="1116050"/>
            <a:ext cx="3757148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900">
                <a:solidFill>
                  <a:srgbClr val="AA4577"/>
                </a:solidFill>
                <a:latin typeface="Pacifico"/>
                <a:ea typeface="Pacifico"/>
                <a:cs typeface="Pacifico"/>
                <a:sym typeface="Pacifico"/>
              </a:rPr>
              <a:t>Včelka Mája nebo Včelí medvídci?</a:t>
            </a:r>
            <a:endParaRPr sz="2900">
              <a:solidFill>
                <a:srgbClr val="AA4577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4150" y="1162400"/>
            <a:ext cx="3820976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900">
                <a:solidFill>
                  <a:srgbClr val="AA4577"/>
                </a:solidFill>
                <a:latin typeface="Pacifico"/>
                <a:ea typeface="Pacifico"/>
                <a:cs typeface="Pacifico"/>
                <a:sym typeface="Pacifico"/>
              </a:rPr>
              <a:t>Růženka...</a:t>
            </a:r>
            <a:endParaRPr sz="2900">
              <a:solidFill>
                <a:srgbClr val="AA4577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1075" y="1131525"/>
            <a:ext cx="3820973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900">
                <a:solidFill>
                  <a:srgbClr val="AA4577"/>
                </a:solidFill>
                <a:latin typeface="Pacifico"/>
                <a:ea typeface="Pacifico"/>
                <a:cs typeface="Pacifico"/>
                <a:sym typeface="Pacifico"/>
              </a:rPr>
              <a:t>Věneček pro vílu Amálku...</a:t>
            </a:r>
            <a:endParaRPr sz="2900">
              <a:solidFill>
                <a:srgbClr val="AA4577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1513" y="1139225"/>
            <a:ext cx="3820973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900">
                <a:solidFill>
                  <a:srgbClr val="AA4577"/>
                </a:solidFill>
                <a:latin typeface="Pacifico"/>
                <a:ea typeface="Pacifico"/>
                <a:cs typeface="Pacifico"/>
                <a:sym typeface="Pacifico"/>
              </a:rPr>
              <a:t>Další zástupce přírody živé...</a:t>
            </a:r>
            <a:endParaRPr sz="2900">
              <a:solidFill>
                <a:srgbClr val="AA4577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6025" y="1162400"/>
            <a:ext cx="3820978" cy="3820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900">
                <a:solidFill>
                  <a:srgbClr val="AA4577"/>
                </a:solidFill>
                <a:latin typeface="Pacifico"/>
                <a:ea typeface="Pacifico"/>
                <a:cs typeface="Pacifico"/>
                <a:sym typeface="Pacifico"/>
              </a:rPr>
              <a:t>Mr. Motýl nebo Mrs. Motýlová?</a:t>
            </a:r>
            <a:endParaRPr sz="3000">
              <a:solidFill>
                <a:srgbClr val="AA4577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327686" y="1380786"/>
            <a:ext cx="3869203" cy="3424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