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roxima Nova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  <p:embeddedFont>
      <p:font typeface="Pacifico"/>
      <p:regular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Pacific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regular.fntdata"/><Relationship Id="rId14" Type="http://schemas.openxmlformats.org/officeDocument/2006/relationships/slide" Target="slides/slide9.xml"/><Relationship Id="rId17" Type="http://schemas.openxmlformats.org/officeDocument/2006/relationships/font" Target="fonts/ProximaNova-italic.fntdata"/><Relationship Id="rId16" Type="http://schemas.openxmlformats.org/officeDocument/2006/relationships/font" Target="fonts/ProximaNova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ProximaNov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5985bad59_1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5985bad59_1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5985bad59_0_6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5985bad59_0_6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5e361175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5e361175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5ef7e1370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5ef7e137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5ef7e13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5ef7e13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5ef7e1370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5ef7e1370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5e8934d0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5e8934d0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5ef7e1370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5ef7e1370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420600" y="1246075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omic Sans MS"/>
                <a:ea typeface="Comic Sans MS"/>
                <a:cs typeface="Comic Sans MS"/>
                <a:sym typeface="Comic Sans MS"/>
              </a:rPr>
              <a:t>ČERVENÁ KARKULA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omic Sans MS"/>
                <a:ea typeface="Comic Sans MS"/>
                <a:cs typeface="Comic Sans MS"/>
                <a:sym typeface="Comic Sans MS"/>
              </a:rPr>
              <a:t>MIA a TERKA 6.A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228675"/>
            <a:ext cx="8520600" cy="36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Pacifico"/>
                <a:ea typeface="Pacifico"/>
                <a:cs typeface="Pacifico"/>
                <a:sym typeface="Pacifico"/>
              </a:rPr>
              <a:t>Maminka poslala Červenou Karkulu na nákup. Karkule: ,,Ale proč já? Já chodím vždycky. Tak ať jde Bohumila!” Maminka jí na to odpověděla: ,,Nene, půjdeš ty!”</a:t>
            </a:r>
            <a:endParaRPr>
              <a:solidFill>
                <a:srgbClr val="00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000000"/>
                </a:solidFill>
                <a:latin typeface="Pacifico"/>
                <a:ea typeface="Pacifico"/>
                <a:cs typeface="Pacifico"/>
                <a:sym typeface="Pacifico"/>
              </a:rPr>
              <a:t>Terka</a:t>
            </a:r>
            <a:endParaRPr>
              <a:solidFill>
                <a:srgbClr val="000000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3100" y="292850"/>
            <a:ext cx="6457801" cy="307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,</a:t>
            </a:r>
            <a:r>
              <a:rPr lang="cs">
                <a:solidFill>
                  <a:srgbClr val="000000"/>
                </a:solidFill>
                <a:latin typeface="Pacifico"/>
                <a:ea typeface="Pacifico"/>
                <a:cs typeface="Pacifico"/>
                <a:sym typeface="Pacifico"/>
              </a:rPr>
              <a:t>,Ach jo,zase já...co mám vlastně koupit?  Tak si třeba koupím zmrzlinu a pomeranče”</a:t>
            </a:r>
            <a:endParaRPr>
              <a:solidFill>
                <a:srgbClr val="00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Pacifico"/>
                <a:ea typeface="Pacifico"/>
                <a:cs typeface="Pacifico"/>
                <a:sym typeface="Pacifico"/>
              </a:rPr>
              <a:t>Miriam</a:t>
            </a:r>
            <a:endParaRPr>
              <a:solidFill>
                <a:srgbClr val="00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8850" y="292850"/>
            <a:ext cx="6706324" cy="2666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Pacifico"/>
                <a:ea typeface="Pacifico"/>
                <a:cs typeface="Pacifico"/>
                <a:sym typeface="Pacifico"/>
              </a:rPr>
              <a:t>,,Jéžiši márja! Tady jsou všechny ty pomeranče tak divný!!!”</a:t>
            </a:r>
            <a:endParaRPr>
              <a:solidFill>
                <a:srgbClr val="00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000000"/>
                </a:solidFill>
                <a:latin typeface="Pacifico"/>
                <a:ea typeface="Pacifico"/>
                <a:cs typeface="Pacifico"/>
                <a:sym typeface="Pacifico"/>
              </a:rPr>
              <a:t>Terka</a:t>
            </a:r>
            <a:endParaRPr>
              <a:solidFill>
                <a:srgbClr val="000000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0462" y="292852"/>
            <a:ext cx="6743076" cy="321592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6"/>
          <p:cNvSpPr txBox="1"/>
          <p:nvPr/>
        </p:nvSpPr>
        <p:spPr>
          <a:xfrm>
            <a:off x="-332150" y="180300"/>
            <a:ext cx="5466300" cy="6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2898225" y="1228675"/>
            <a:ext cx="2134500" cy="173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3875" y="292847"/>
            <a:ext cx="6796225" cy="30469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280825" y="3426200"/>
            <a:ext cx="8616000" cy="16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Pacifico"/>
                <a:ea typeface="Pacifico"/>
                <a:cs typeface="Pacifico"/>
                <a:sym typeface="Pacifico"/>
              </a:rPr>
              <a:t>Karkula přišla k pokladně a chtěla zaplatit, jenže tam potkala Hagrida a hrooozně se lekla. Chtěla utéct, ale Hagrid jí řekl, že jí nic neudělá, že si hledá práci, že ho vykopli i z Bradavic.</a:t>
            </a:r>
            <a:endParaRPr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Pacifico"/>
                <a:ea typeface="Pacifico"/>
                <a:cs typeface="Pacifico"/>
                <a:sym typeface="Pacifico"/>
              </a:rPr>
              <a:t>Miriam</a:t>
            </a:r>
            <a:endParaRPr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152475"/>
            <a:ext cx="8520600" cy="38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Pacifico"/>
                <a:ea typeface="Pacifico"/>
                <a:cs typeface="Pacifico"/>
                <a:sym typeface="Pacifico"/>
              </a:rPr>
              <a:t>,,Tak já si dojdu na záchod.” Hagrid si teda došel na záchod, ale to ještě nevěděl co se dělo u pokladny.</a:t>
            </a:r>
            <a:endParaRPr>
              <a:solidFill>
                <a:srgbClr val="00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000000"/>
                </a:solidFill>
                <a:latin typeface="Pacifico"/>
                <a:ea typeface="Pacifico"/>
                <a:cs typeface="Pacifico"/>
                <a:sym typeface="Pacifico"/>
              </a:rPr>
              <a:t>Terka</a:t>
            </a:r>
            <a:endParaRPr>
              <a:solidFill>
                <a:srgbClr val="000000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1150" y="292852"/>
            <a:ext cx="6581700" cy="31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Pacifico"/>
                <a:ea typeface="Pacifico"/>
                <a:cs typeface="Pacifico"/>
                <a:sym typeface="Pacifico"/>
              </a:rPr>
              <a:t>,,Hahaha… už tě mám! Už tě mám!”</a:t>
            </a:r>
            <a:endParaRPr>
              <a:solidFill>
                <a:srgbClr val="00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Pacifico"/>
                <a:ea typeface="Pacifico"/>
                <a:cs typeface="Pacifico"/>
                <a:sym typeface="Pacifico"/>
              </a:rPr>
              <a:t>Miriam</a:t>
            </a:r>
            <a:endParaRPr>
              <a:solidFill>
                <a:srgbClr val="00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3275" y="445025"/>
            <a:ext cx="6137452" cy="2827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245250" y="14656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Pacifico"/>
                <a:ea typeface="Pacifico"/>
                <a:cs typeface="Pacifico"/>
                <a:sym typeface="Pacifico"/>
              </a:rPr>
              <a:t>Skončilo to tak, že Hagrid sní Popelku a tak si žil do konce svého života, který byl opravdu krátký.</a:t>
            </a:r>
            <a:endParaRPr>
              <a:solidFill>
                <a:srgbClr val="000000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000000"/>
                </a:solidFill>
                <a:latin typeface="Pacifico"/>
                <a:ea typeface="Pacifico"/>
                <a:cs typeface="Pacifico"/>
                <a:sym typeface="Pacifico"/>
              </a:rPr>
              <a:t>Terka</a:t>
            </a:r>
            <a:endParaRPr>
              <a:solidFill>
                <a:srgbClr val="000000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110" name="Google Shape;11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0938" y="445024"/>
            <a:ext cx="6409224" cy="3056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omic Sans MS"/>
                <a:ea typeface="Comic Sans MS"/>
                <a:cs typeface="Comic Sans MS"/>
                <a:sym typeface="Comic Sans MS"/>
              </a:rPr>
              <a:t>KONEEEC :-)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